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5" r:id="rId2"/>
    <p:sldId id="459" r:id="rId3"/>
    <p:sldId id="462" r:id="rId4"/>
    <p:sldId id="458" r:id="rId5"/>
    <p:sldId id="448" r:id="rId6"/>
    <p:sldId id="270" r:id="rId7"/>
    <p:sldId id="453" r:id="rId8"/>
    <p:sldId id="454" r:id="rId9"/>
    <p:sldId id="461" r:id="rId10"/>
    <p:sldId id="45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C0"/>
    <a:srgbClr val="B70002"/>
    <a:srgbClr val="CA5C0E"/>
    <a:srgbClr val="4778BB"/>
    <a:srgbClr val="D7D7D7"/>
    <a:srgbClr val="009EC0"/>
    <a:srgbClr val="0867BC"/>
    <a:srgbClr val="07790A"/>
    <a:srgbClr val="01B902"/>
    <a:srgbClr val="58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9"/>
  </p:normalViewPr>
  <p:slideViewPr>
    <p:cSldViewPr>
      <p:cViewPr>
        <p:scale>
          <a:sx n="185" d="100"/>
          <a:sy n="185" d="100"/>
        </p:scale>
        <p:origin x="16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6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2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7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2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6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165589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20D759A-4A73-CA49-9A8E-5244F1C73B21}"/>
              </a:ext>
            </a:extLst>
          </p:cNvPr>
          <p:cNvSpPr txBox="1">
            <a:spLocks/>
          </p:cNvSpPr>
          <p:nvPr/>
        </p:nvSpPr>
        <p:spPr>
          <a:xfrm>
            <a:off x="3045372" y="3352800"/>
            <a:ext cx="6096000" cy="4812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7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spc="-150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41745"/>
            <a:ext cx="6096000" cy="86624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750" dirty="0"/>
              <a:t>IN ONE LESSON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5D7117-B840-B442-A27C-D9D71A5CBC8D}"/>
              </a:ext>
            </a:extLst>
          </p:cNvPr>
          <p:cNvGrpSpPr/>
          <p:nvPr/>
        </p:nvGrpSpPr>
        <p:grpSpPr>
          <a:xfrm>
            <a:off x="3214537" y="3877969"/>
            <a:ext cx="1169350" cy="846286"/>
            <a:chOff x="3148191" y="3904594"/>
            <a:chExt cx="1169350" cy="8462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6CBF57-D364-DF4D-B7B6-A61612247736}"/>
                </a:ext>
              </a:extLst>
            </p:cNvPr>
            <p:cNvSpPr txBox="1"/>
            <p:nvPr/>
          </p:nvSpPr>
          <p:spPr>
            <a:xfrm rot="21401300">
              <a:off x="3148191" y="4227660"/>
              <a:ext cx="1169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almost</a:t>
              </a:r>
              <a:endParaRPr lang="en-US" sz="2400" dirty="0">
                <a:solidFill>
                  <a:schemeClr val="bg1"/>
                </a:solidFill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2E20960-BDA9-A249-9AB2-149B272194C4}"/>
                </a:ext>
              </a:extLst>
            </p:cNvPr>
            <p:cNvSpPr/>
            <p:nvPr/>
          </p:nvSpPr>
          <p:spPr>
            <a:xfrm rot="11370456">
              <a:off x="3447206" y="3904594"/>
              <a:ext cx="172295" cy="134007"/>
            </a:xfrm>
            <a:custGeom>
              <a:avLst/>
              <a:gdLst>
                <a:gd name="connsiteX0" fmla="*/ 0 w 283779"/>
                <a:gd name="connsiteY0" fmla="*/ 94593 h 220717"/>
                <a:gd name="connsiteX1" fmla="*/ 73572 w 283779"/>
                <a:gd name="connsiteY1" fmla="*/ 147145 h 220717"/>
                <a:gd name="connsiteX2" fmla="*/ 105103 w 283779"/>
                <a:gd name="connsiteY2" fmla="*/ 157655 h 220717"/>
                <a:gd name="connsiteX3" fmla="*/ 168165 w 283779"/>
                <a:gd name="connsiteY3" fmla="*/ 189186 h 220717"/>
                <a:gd name="connsiteX4" fmla="*/ 199696 w 283779"/>
                <a:gd name="connsiteY4" fmla="*/ 220717 h 220717"/>
                <a:gd name="connsiteX5" fmla="*/ 220717 w 283779"/>
                <a:gd name="connsiteY5" fmla="*/ 189186 h 220717"/>
                <a:gd name="connsiteX6" fmla="*/ 241738 w 283779"/>
                <a:gd name="connsiteY6" fmla="*/ 126124 h 220717"/>
                <a:gd name="connsiteX7" fmla="*/ 252248 w 283779"/>
                <a:gd name="connsiteY7" fmla="*/ 94593 h 220717"/>
                <a:gd name="connsiteX8" fmla="*/ 262759 w 283779"/>
                <a:gd name="connsiteY8" fmla="*/ 63062 h 220717"/>
                <a:gd name="connsiteX9" fmla="*/ 283779 w 283779"/>
                <a:gd name="connsiteY9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779" h="220717">
                  <a:moveTo>
                    <a:pt x="0" y="94593"/>
                  </a:moveTo>
                  <a:cubicBezTo>
                    <a:pt x="24524" y="112110"/>
                    <a:pt x="47729" y="131639"/>
                    <a:pt x="73572" y="147145"/>
                  </a:cubicBezTo>
                  <a:cubicBezTo>
                    <a:pt x="83072" y="152845"/>
                    <a:pt x="95194" y="152700"/>
                    <a:pt x="105103" y="157655"/>
                  </a:cubicBezTo>
                  <a:cubicBezTo>
                    <a:pt x="186601" y="198404"/>
                    <a:pt x="88911" y="162769"/>
                    <a:pt x="168165" y="189186"/>
                  </a:cubicBezTo>
                  <a:cubicBezTo>
                    <a:pt x="178675" y="199696"/>
                    <a:pt x="184832" y="220717"/>
                    <a:pt x="199696" y="220717"/>
                  </a:cubicBezTo>
                  <a:cubicBezTo>
                    <a:pt x="212328" y="220717"/>
                    <a:pt x="215587" y="200729"/>
                    <a:pt x="220717" y="189186"/>
                  </a:cubicBezTo>
                  <a:cubicBezTo>
                    <a:pt x="229716" y="168938"/>
                    <a:pt x="234731" y="147145"/>
                    <a:pt x="241738" y="126124"/>
                  </a:cubicBezTo>
                  <a:lnTo>
                    <a:pt x="252248" y="94593"/>
                  </a:lnTo>
                  <a:cubicBezTo>
                    <a:pt x="255752" y="84083"/>
                    <a:pt x="260072" y="73810"/>
                    <a:pt x="262759" y="63062"/>
                  </a:cubicBezTo>
                  <a:cubicBezTo>
                    <a:pt x="275169" y="13421"/>
                    <a:pt x="266809" y="33941"/>
                    <a:pt x="283779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E2B5014E-4D9B-334F-932F-3857C3E1855A}"/>
              </a:ext>
            </a:extLst>
          </p:cNvPr>
          <p:cNvSpPr/>
          <p:nvPr/>
        </p:nvSpPr>
        <p:spPr>
          <a:xfrm>
            <a:off x="3599699" y="4007070"/>
            <a:ext cx="31917" cy="325820"/>
          </a:xfrm>
          <a:custGeom>
            <a:avLst/>
            <a:gdLst>
              <a:gd name="connsiteX0" fmla="*/ 0 w 31917"/>
              <a:gd name="connsiteY0" fmla="*/ 0 h 325820"/>
              <a:gd name="connsiteX1" fmla="*/ 21021 w 31917"/>
              <a:gd name="connsiteY1" fmla="*/ 73572 h 325820"/>
              <a:gd name="connsiteX2" fmla="*/ 31531 w 31917"/>
              <a:gd name="connsiteY2" fmla="*/ 325820 h 32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17" h="325820">
                <a:moveTo>
                  <a:pt x="0" y="0"/>
                </a:moveTo>
                <a:cubicBezTo>
                  <a:pt x="7007" y="24524"/>
                  <a:pt x="17043" y="48379"/>
                  <a:pt x="21021" y="73572"/>
                </a:cubicBezTo>
                <a:cubicBezTo>
                  <a:pt x="35022" y="162246"/>
                  <a:pt x="31531" y="236581"/>
                  <a:pt x="31531" y="32582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F728129-6A95-C246-874F-D42C043748BA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6B5FA-083A-E44E-BD8D-937E851FFA63}"/>
              </a:ext>
            </a:extLst>
          </p:cNvPr>
          <p:cNvSpPr txBox="1"/>
          <p:nvPr/>
        </p:nvSpPr>
        <p:spPr>
          <a:xfrm>
            <a:off x="10447283" y="4330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BE5C8DD-C88A-B048-9AF6-716D7B3D1B2F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The Art of Asking Questions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3886200"/>
            <a:ext cx="8077200" cy="685800"/>
            <a:chOff x="533400" y="2895600"/>
            <a:chExt cx="80772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1628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this technique with grace</a:t>
              </a:r>
              <a:r>
                <a:rPr lang="en-US" sz="2400" dirty="0">
                  <a:solidFill>
                    <a:schemeClr val="tx1"/>
                  </a:solidFill>
                </a:rPr>
                <a:t>, not to make someone look foolish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4"/>
            <a:ext cx="8001000" cy="1683835"/>
            <a:chOff x="533400" y="1833264"/>
            <a:chExt cx="8001000" cy="168383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4"/>
              <a:ext cx="7086600" cy="16838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Have conversations by just asking some questions</a:t>
              </a:r>
              <a:r>
                <a:rPr lang="en-US" sz="2400" dirty="0">
                  <a:solidFill>
                    <a:schemeClr val="tx1"/>
                  </a:solidFill>
                </a:rPr>
                <a:t>: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sz="2400" dirty="0">
                  <a:solidFill>
                    <a:schemeClr val="tx1"/>
                  </a:solidFill>
                </a:rPr>
                <a:t>1. What do you mean by that?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2. How did you come to that conclusion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sz="2400" dirty="0">
                  <a:solidFill>
                    <a:schemeClr val="tx1"/>
                  </a:solidFill>
                </a:rPr>
                <a:t>3. Could you help me understanding something?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49485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Don’t fall for the professor’s ploy</a:t>
              </a:r>
              <a:r>
                <a:rPr lang="en-US" sz="2400" dirty="0">
                  <a:solidFill>
                    <a:schemeClr val="tx1"/>
                  </a:solidFill>
                </a:rPr>
                <a:t>, the one who makes the claim must prove it</a:t>
              </a:r>
            </a:p>
            <a:p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20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Belief in Jesus is based upon one fact in history: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Jesus’ resurrection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approach we use is important;</a:t>
              </a:r>
              <a:r>
                <a:rPr lang="en-US" sz="2400" dirty="0">
                  <a:solidFill>
                    <a:schemeClr val="tx1"/>
                  </a:solidFill>
                </a:rPr>
                <a:t> probably more than the arguments we use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4"/>
            <a:ext cx="8001000" cy="1680866"/>
            <a:chOff x="533400" y="2895599"/>
            <a:chExt cx="8001000" cy="168086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599"/>
              <a:ext cx="7086600" cy="16808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resurrection can be supported by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four facts</a:t>
              </a:r>
              <a:r>
                <a:rPr lang="en-US" sz="2400" dirty="0">
                  <a:solidFill>
                    <a:schemeClr val="tx1"/>
                  </a:solidFill>
                </a:rPr>
                <a:t>: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sz="2400" dirty="0">
                  <a:solidFill>
                    <a:schemeClr val="tx1"/>
                  </a:solidFill>
                </a:rPr>
                <a:t>1. Jesus was crucified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2. Jesus’ disciples believed he resurrected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3. Early skeptics (Paul, James) became believers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4. The tomb was empty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2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Course Structure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738735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</a:t>
              </a:r>
              <a:r>
                <a:rPr lang="en-US" sz="2400" b="1" u="sng" dirty="0">
                  <a:solidFill>
                    <a:schemeClr val="tx1"/>
                  </a:solidFill>
                </a:rPr>
                <a:t>Origin</a:t>
              </a:r>
              <a:r>
                <a:rPr lang="en-US" sz="2400" dirty="0">
                  <a:solidFill>
                    <a:schemeClr val="tx1"/>
                  </a:solidFill>
                </a:rPr>
                <a:t> of the New Testament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676400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A Game Plan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801069"/>
            <a:ext cx="8001000" cy="685801"/>
            <a:chOff x="533400" y="2895599"/>
            <a:chExt cx="8001000" cy="6858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599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</a:t>
              </a:r>
              <a:r>
                <a:rPr lang="en-US" sz="2400" b="1" u="sng" dirty="0">
                  <a:solidFill>
                    <a:schemeClr val="tx1"/>
                  </a:solidFill>
                </a:rPr>
                <a:t>Content</a:t>
              </a:r>
              <a:r>
                <a:rPr lang="en-US" sz="2400" dirty="0">
                  <a:solidFill>
                    <a:schemeClr val="tx1"/>
                  </a:solidFill>
                </a:rPr>
                <a:t> of the New Testament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5F78A6-7EC8-BA45-9CBC-C47FF49EC423}"/>
              </a:ext>
            </a:extLst>
          </p:cNvPr>
          <p:cNvGrpSpPr/>
          <p:nvPr/>
        </p:nvGrpSpPr>
        <p:grpSpPr>
          <a:xfrm>
            <a:off x="529046" y="4858937"/>
            <a:ext cx="8001000" cy="685801"/>
            <a:chOff x="533400" y="2895599"/>
            <a:chExt cx="8001000" cy="6858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33681F-4ACF-9C45-872D-F16B306AE966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12DB7D-E476-CC4D-88B9-8917769B6C74}"/>
                </a:ext>
              </a:extLst>
            </p:cNvPr>
            <p:cNvSpPr/>
            <p:nvPr/>
          </p:nvSpPr>
          <p:spPr>
            <a:xfrm>
              <a:off x="1447800" y="2895599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</a:t>
              </a:r>
              <a:r>
                <a:rPr lang="en-US" sz="2400" b="1" u="sng" dirty="0">
                  <a:solidFill>
                    <a:schemeClr val="tx1"/>
                  </a:solidFill>
                </a:rPr>
                <a:t>Transmission</a:t>
              </a:r>
              <a:r>
                <a:rPr lang="en-US" sz="2400" dirty="0">
                  <a:solidFill>
                    <a:schemeClr val="tx1"/>
                  </a:solidFill>
                </a:rPr>
                <a:t> of the New Testament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6AB40-9D3F-B044-94DA-B0D9D0101D76}"/>
              </a:ext>
            </a:extLst>
          </p:cNvPr>
          <p:cNvGrpSpPr/>
          <p:nvPr/>
        </p:nvGrpSpPr>
        <p:grpSpPr>
          <a:xfrm>
            <a:off x="529046" y="5914628"/>
            <a:ext cx="8001000" cy="685801"/>
            <a:chOff x="533400" y="2895599"/>
            <a:chExt cx="8001000" cy="6858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6D8F806-0C15-C445-95E1-9362432EEBD9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A2BAD9-87C8-4C44-BABA-BBCD4C1B8256}"/>
                </a:ext>
              </a:extLst>
            </p:cNvPr>
            <p:cNvSpPr/>
            <p:nvPr/>
          </p:nvSpPr>
          <p:spPr>
            <a:xfrm>
              <a:off x="1447800" y="2895599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One Lesson: Jesus’ Resurrection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87FDD7D-96CB-254B-B12D-3E629FF1008A}"/>
              </a:ext>
            </a:extLst>
          </p:cNvPr>
          <p:cNvGrpSpPr/>
          <p:nvPr/>
        </p:nvGrpSpPr>
        <p:grpSpPr>
          <a:xfrm>
            <a:off x="3276600" y="1843447"/>
            <a:ext cx="2217777" cy="523220"/>
            <a:chOff x="-1149694" y="2525591"/>
            <a:chExt cx="2217777" cy="5232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C41ADCD-18C7-BA4E-9DB1-3A2EED479AA4}"/>
                </a:ext>
              </a:extLst>
            </p:cNvPr>
            <p:cNvGrpSpPr/>
            <p:nvPr/>
          </p:nvGrpSpPr>
          <p:grpSpPr>
            <a:xfrm>
              <a:off x="-1149694" y="2525591"/>
              <a:ext cx="2217777" cy="523220"/>
              <a:chOff x="2748747" y="4208900"/>
              <a:chExt cx="2217777" cy="52322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C0D8D1-9BBD-3744-AE65-FF5E97FC8D41}"/>
                  </a:ext>
                </a:extLst>
              </p:cNvPr>
              <p:cNvSpPr txBox="1"/>
              <p:nvPr/>
            </p:nvSpPr>
            <p:spPr>
              <a:xfrm>
                <a:off x="3147648" y="4208900"/>
                <a:ext cx="18188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B70002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You are here</a:t>
                </a:r>
                <a:endParaRPr lang="en-US" sz="2400" dirty="0">
                  <a:solidFill>
                    <a:srgbClr val="B70002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E450554-C3AA-C840-9E0C-3CC0C8CC2CDF}"/>
                  </a:ext>
                </a:extLst>
              </p:cNvPr>
              <p:cNvSpPr/>
              <p:nvPr/>
            </p:nvSpPr>
            <p:spPr>
              <a:xfrm rot="6865214">
                <a:off x="2729603" y="4335688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rgbClr val="B700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4A3FF93-8A61-E54C-B807-4E3F050DC1BC}"/>
                </a:ext>
              </a:extLst>
            </p:cNvPr>
            <p:cNvSpPr/>
            <p:nvPr/>
          </p:nvSpPr>
          <p:spPr>
            <a:xfrm rot="16852548">
              <a:off x="-881052" y="2595592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rgbClr val="B7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61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Use questions to engage others (not just statements)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Makes your job </a:t>
              </a:r>
              <a:r>
                <a:rPr lang="en-US" sz="2800" b="1" dirty="0">
                  <a:highlight>
                    <a:srgbClr val="C00002"/>
                  </a:highlight>
                </a:rPr>
                <a:t>easier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Is more effective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051518"/>
            <a:ext cx="8724901" cy="1815882"/>
            <a:chOff x="304800" y="4648200"/>
            <a:chExt cx="8724901" cy="18158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asking: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What do you mean by that?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How did you come to that conclusion?</a:t>
              </a:r>
            </a:p>
            <a:p>
              <a:pPr marL="342900" indent="-342900">
                <a:buAutoNum type="arabicPeriod"/>
              </a:pPr>
              <a:r>
                <a:rPr lang="en-US" sz="2800" dirty="0"/>
                <a:t>Could you help me with ___?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17848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Why questions?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Get you intel</a:t>
              </a:r>
              <a:b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</a:br>
              <a:r>
                <a:rPr lang="en-US" sz="2400" dirty="0">
                  <a:solidFill>
                    <a:schemeClr val="tx1"/>
                  </a:solidFill>
                </a:rPr>
                <a:t>(Colossians 4:6b: “that you may answer each person”)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Get you going</a:t>
              </a:r>
              <a:b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</a:br>
              <a:r>
                <a:rPr lang="en-US" sz="2400" dirty="0">
                  <a:solidFill>
                    <a:schemeClr val="tx1"/>
                  </a:solidFill>
                </a:rPr>
                <a:t>(easy on you, easy on them)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Protects you from having to defend your own view (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changes the burden of proof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84829-4CB1-4C40-8E7D-B6CBAD01A2F4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289560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Makes exiting easier 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(this makes starting easier too)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3733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9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AF5ABA-2AE5-5144-AB71-9ACAFD1BF647}"/>
              </a:ext>
            </a:extLst>
          </p:cNvPr>
          <p:cNvGrpSpPr/>
          <p:nvPr/>
        </p:nvGrpSpPr>
        <p:grpSpPr>
          <a:xfrm>
            <a:off x="147145" y="1905000"/>
            <a:ext cx="2748455" cy="2841251"/>
            <a:chOff x="147145" y="1905000"/>
            <a:chExt cx="2748455" cy="2841251"/>
          </a:xfrm>
        </p:grpSpPr>
        <p:sp>
          <p:nvSpPr>
            <p:cNvPr id="34" name="Rectangle 33"/>
            <p:cNvSpPr/>
            <p:nvPr/>
          </p:nvSpPr>
          <p:spPr>
            <a:xfrm>
              <a:off x="152400" y="2030860"/>
              <a:ext cx="2743200" cy="25973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52400" y="1905000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2400" y="4746251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47145" y="2790909"/>
              <a:ext cx="27432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/>
                <a:t>What do you mean by that?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F2C52-027A-EC4E-8FC2-07B1C65096A9}"/>
              </a:ext>
            </a:extLst>
          </p:cNvPr>
          <p:cNvGrpSpPr/>
          <p:nvPr/>
        </p:nvGrpSpPr>
        <p:grpSpPr>
          <a:xfrm>
            <a:off x="3203027" y="1905000"/>
            <a:ext cx="2743200" cy="2841251"/>
            <a:chOff x="3203027" y="1905000"/>
            <a:chExt cx="2743200" cy="28412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A755E6-A40D-AF43-BEB3-D8BE6164B63E}"/>
                </a:ext>
              </a:extLst>
            </p:cNvPr>
            <p:cNvSpPr/>
            <p:nvPr/>
          </p:nvSpPr>
          <p:spPr>
            <a:xfrm>
              <a:off x="3203027" y="2030860"/>
              <a:ext cx="2743200" cy="25973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57ADFF-6796-9A49-9555-8AA508097DAA}"/>
                </a:ext>
              </a:extLst>
            </p:cNvPr>
            <p:cNvCxnSpPr/>
            <p:nvPr/>
          </p:nvCxnSpPr>
          <p:spPr>
            <a:xfrm>
              <a:off x="3203027" y="1905000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4E48E9A-17A9-8F4E-8BF2-E90694F092F2}"/>
                </a:ext>
              </a:extLst>
            </p:cNvPr>
            <p:cNvCxnSpPr/>
            <p:nvPr/>
          </p:nvCxnSpPr>
          <p:spPr>
            <a:xfrm>
              <a:off x="3203027" y="4746251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DE7FB0-F1BE-ED47-961F-AA10F737AAE5}"/>
                </a:ext>
              </a:extLst>
            </p:cNvPr>
            <p:cNvSpPr txBox="1"/>
            <p:nvPr/>
          </p:nvSpPr>
          <p:spPr>
            <a:xfrm>
              <a:off x="3203027" y="2544688"/>
              <a:ext cx="2743200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dirty="0"/>
                <a:t>How did you come to that conclusion?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38FC0B-621B-AC45-AF05-19D9BE8402EB}"/>
              </a:ext>
            </a:extLst>
          </p:cNvPr>
          <p:cNvGrpSpPr/>
          <p:nvPr/>
        </p:nvGrpSpPr>
        <p:grpSpPr>
          <a:xfrm>
            <a:off x="6248400" y="1908892"/>
            <a:ext cx="2743200" cy="2841251"/>
            <a:chOff x="3733800" y="5142004"/>
            <a:chExt cx="2743200" cy="284125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7F8E2E4-6FB7-CC4E-8842-900F0A6B79FB}"/>
                </a:ext>
              </a:extLst>
            </p:cNvPr>
            <p:cNvSpPr/>
            <p:nvPr/>
          </p:nvSpPr>
          <p:spPr>
            <a:xfrm>
              <a:off x="3733800" y="5267864"/>
              <a:ext cx="2743200" cy="25973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E6AF10-B316-ED47-A15B-E79876722CFC}"/>
                </a:ext>
              </a:extLst>
            </p:cNvPr>
            <p:cNvCxnSpPr/>
            <p:nvPr/>
          </p:nvCxnSpPr>
          <p:spPr>
            <a:xfrm>
              <a:off x="3733800" y="5142004"/>
              <a:ext cx="2743200" cy="0"/>
            </a:xfrm>
            <a:prstGeom prst="line">
              <a:avLst/>
            </a:prstGeom>
            <a:ln w="53975">
              <a:solidFill>
                <a:srgbClr val="CA5C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ADF6DE5-D743-DA4C-9051-CE567E2862E7}"/>
                </a:ext>
              </a:extLst>
            </p:cNvPr>
            <p:cNvCxnSpPr/>
            <p:nvPr/>
          </p:nvCxnSpPr>
          <p:spPr>
            <a:xfrm>
              <a:off x="3733800" y="7983255"/>
              <a:ext cx="2743200" cy="0"/>
            </a:xfrm>
            <a:prstGeom prst="line">
              <a:avLst/>
            </a:prstGeom>
            <a:ln w="53975">
              <a:solidFill>
                <a:srgbClr val="CA5C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6D1354-51B1-DE49-B500-F3344B0F70FB}"/>
                </a:ext>
              </a:extLst>
            </p:cNvPr>
            <p:cNvSpPr txBox="1"/>
            <p:nvPr/>
          </p:nvSpPr>
          <p:spPr>
            <a:xfrm>
              <a:off x="3733800" y="5446804"/>
              <a:ext cx="2743200" cy="2062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dirty="0"/>
                <a:t>Could you help me to understand something?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07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7616" y="10"/>
            <a:ext cx="5426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57000">
                <a:srgbClr val="000000"/>
              </a:gs>
              <a:gs pos="65000">
                <a:srgbClr val="000000"/>
              </a:gs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828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“</a:t>
            </a:r>
            <a:r>
              <a:rPr lang="en-US" sz="2200" b="1" dirty="0">
                <a:highlight>
                  <a:srgbClr val="B70002"/>
                </a:highlight>
              </a:rPr>
              <a:t>Can it be that questioning is a kind of teaching</a:t>
            </a:r>
            <a:r>
              <a:rPr lang="en-US" sz="2200" dirty="0"/>
              <a:t>, </a:t>
            </a:r>
            <a:r>
              <a:rPr lang="en-US" sz="2200" dirty="0" err="1"/>
              <a:t>Ischomachus</a:t>
            </a:r>
            <a:r>
              <a:rPr lang="en-US" sz="2200" dirty="0"/>
              <a:t>? </a:t>
            </a:r>
            <a:endParaRPr lang="en-US" sz="2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SOCRATES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Economics, 19.15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520C9-8C82-5C44-B59D-7D85203902F4}"/>
              </a:ext>
            </a:extLst>
          </p:cNvPr>
          <p:cNvSpPr txBox="1"/>
          <p:nvPr/>
        </p:nvSpPr>
        <p:spPr>
          <a:xfrm>
            <a:off x="439096" y="2057400"/>
            <a:ext cx="38281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… You lead me by paths of knowledge familiar to me, point out things like what I know,</a:t>
            </a:r>
            <a:endParaRPr lang="en-US" sz="2200" dirty="0">
              <a:latin typeface="Avenir Book"/>
              <a:cs typeface="Avenir Boo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3A2E3-F736-404B-AA58-000AE20C9D3A}"/>
              </a:ext>
            </a:extLst>
          </p:cNvPr>
          <p:cNvSpPr txBox="1"/>
          <p:nvPr/>
        </p:nvSpPr>
        <p:spPr>
          <a:xfrm>
            <a:off x="442082" y="3073602"/>
            <a:ext cx="3828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and </a:t>
            </a:r>
            <a:r>
              <a:rPr lang="en-US" sz="2200" b="1" dirty="0">
                <a:highlight>
                  <a:srgbClr val="B70002"/>
                </a:highlight>
              </a:rPr>
              <a:t>bring me to think that I really know things that I thought I had no knowledge of</a:t>
            </a:r>
            <a:r>
              <a:rPr lang="en-US" sz="2200" dirty="0"/>
              <a:t>.”</a:t>
            </a:r>
            <a:endParaRPr lang="en-US" sz="22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258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3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4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  <p:bldP spid="9" grpId="0"/>
      <p:bldP spid="9" grpId="1"/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6200" y="0"/>
            <a:ext cx="5757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57000">
                <a:srgbClr val="000000"/>
              </a:gs>
              <a:gs pos="65000">
                <a:srgbClr val="000000"/>
              </a:gs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</a:t>
            </a:r>
            <a:r>
              <a:rPr lang="en-US" sz="2800" dirty="0"/>
              <a:t>People are generally better persuaded by the reasons which </a:t>
            </a:r>
            <a:r>
              <a:rPr lang="en-US" sz="2800" b="1" dirty="0">
                <a:highlight>
                  <a:srgbClr val="B70002"/>
                </a:highlight>
              </a:rPr>
              <a:t>they have themselves discovered</a:t>
            </a:r>
            <a:r>
              <a:rPr lang="en-US" sz="2800" dirty="0"/>
              <a:t> than by those which have come into the mind of others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BLAISE PASCAL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Pensées</a:t>
            </a:r>
          </a:p>
        </p:txBody>
      </p:sp>
    </p:spTree>
    <p:extLst>
      <p:ext uri="{BB962C8B-B14F-4D97-AF65-F5344CB8AC3E}">
        <p14:creationId xmlns:p14="http://schemas.microsoft.com/office/powerpoint/2010/main" val="259052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62400" y="-1"/>
            <a:ext cx="5181600" cy="70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57000">
                <a:srgbClr val="000000"/>
              </a:gs>
              <a:gs pos="65000">
                <a:srgbClr val="000000"/>
              </a:gs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</a:t>
            </a:r>
            <a:r>
              <a:rPr lang="en-US" sz="3200" dirty="0"/>
              <a:t>The person who says he knows what he thinks but cannot express it </a:t>
            </a:r>
            <a:r>
              <a:rPr lang="en-US" sz="3200" b="1" dirty="0">
                <a:highlight>
                  <a:srgbClr val="B70002"/>
                </a:highlight>
              </a:rPr>
              <a:t>usually does not know what he thinks</a:t>
            </a:r>
            <a:r>
              <a:rPr lang="en-US" sz="3200" dirty="0"/>
              <a:t>.”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MORTIMER ADLER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How to Read a Book</a:t>
            </a:r>
          </a:p>
        </p:txBody>
      </p:sp>
    </p:spTree>
    <p:extLst>
      <p:ext uri="{BB962C8B-B14F-4D97-AF65-F5344CB8AC3E}">
        <p14:creationId xmlns:p14="http://schemas.microsoft.com/office/powerpoint/2010/main" val="30845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457</Words>
  <Application>Microsoft Macintosh PowerPoint</Application>
  <PresentationFormat>On-screen Show (4:3)</PresentationFormat>
  <Paragraphs>73</Paragraphs>
  <Slides>10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30</cp:revision>
  <dcterms:created xsi:type="dcterms:W3CDTF">2020-02-15T06:26:49Z</dcterms:created>
  <dcterms:modified xsi:type="dcterms:W3CDTF">2021-04-06T19:26:36Z</dcterms:modified>
</cp:coreProperties>
</file>